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C6E96-2FCB-4215-B510-2F624EA7C0A0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FA7D7-BAD7-4D48-881E-04FE74DCC6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00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AFA7D7-BAD7-4D48-881E-04FE74DCC6D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04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2C93D-075E-69C8-DB68-EAFCBEC44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962C67-AA6D-4ECC-568D-9FE658E40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B4350B-0B64-C50E-A9C6-E647C3EA8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3B3A70-75FB-FC98-A6DF-81637E7F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6DFEBF-74AA-0AD5-FA20-7914DCEF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9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55E3D-F26A-FB2D-6F69-8898E2FDA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02FDD0-FD97-5024-8DA6-F4D07E9F8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ABE24-1094-813A-9011-05602E9CF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B37834-23F6-3C68-EE5F-672956697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FF7963-50F1-40D6-7500-F56F7C9D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3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476053C-924F-A99A-8986-DD0945F23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688AF7-7ABB-36C3-16F3-35332C605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296C47-C522-968F-97B5-2740FA95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94DA1C-CE99-8D61-7F4C-1581E969E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0EDEC7-DC54-C786-1FD8-8BAB9F4CA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2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21EC09-AD79-EECA-9237-E7507D07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CBBB89-4472-69C0-1F80-090F838E2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87D405-7D4D-E3F1-403E-8E48B2013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A323D0-64E0-011E-0D3C-4C74BE63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C6F29F-C232-317E-51F7-7FCFC0FF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54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A34CB-061E-D1BD-8206-B45A7405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93F0E5-93EF-803F-A3F1-C76E4E75A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0C79D1-9B24-3829-FE01-DDDD1340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FA7E5F-C6C2-CDDB-490D-E42CCFC9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2049D7-A9DF-0C6F-7E47-E9F47640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8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3F68B5-7F5C-245A-07A0-BFDB79AD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6D5615-2251-8157-E419-59BC1BBD0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D664FF-85BB-2EC4-57A4-875B5A469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7F0389-E615-533E-7EF0-9583163E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9017DB-51BE-4CD8-AD28-7A26376F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1AF4C0-1440-578A-5731-A315C2FA9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3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0D3A3-110A-0174-1FA7-C66A2BB00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F39901-C07F-D52B-1263-7BCF0FA10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E38E3F-2E76-967E-133D-CCCDBA619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3870EB-EC15-4438-F717-C5179E651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5D497A9-A20F-BC93-CF4B-7C9E117E6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C3B82D-95BC-6E5A-EBDC-7E053C72F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077A3D-9E05-443D-EB8B-4E18A09B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C49F53-3F96-B0FD-C31D-FE2EAE246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37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81023-10A4-053B-FF0D-360731D1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C4C92F-E9F7-E80F-C92B-81F1E3C6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2F8AA5-2AEE-D9CA-CE1E-2537D83B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FF53FB-6DF5-3942-94C6-61B4F939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15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E647DD-E69F-D4D6-A1F0-94348609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F147943-8670-08AC-07F7-0A84AFDE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79C421-EC7D-1C13-662D-D22AF79B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7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6FB441-C393-3A84-70F2-70AA82FE3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CB419F-CB4B-CE14-2DAC-CD58FD47E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74F6E1-061D-2776-A4C3-903DBBDEC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A26F7D-97C6-4573-ED4C-3CFEAF66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2EAE65-9192-215C-C6E9-0DCC13DC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0074D1-C88B-C381-44CF-3567096E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29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8338FF-FE50-D045-FD45-176F07C7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597F8E-0AD7-C9AC-EB09-5438631FB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B466B0-5526-4E7D-E134-644C55F69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23E79E-7685-D04E-61B0-1BABEBEBD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9F4131-56D8-685B-8D1D-B34111AD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4C21ED-1AA6-D4A2-D612-3CA39D00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48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FA2661-4AB7-1902-4E94-380E54EFD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CA9494-49F1-AED6-9252-00E6F3CD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906F72-4C89-EDFD-9E01-5305E85F4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A99B-B4D6-4577-B93B-CE20E101BB41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325366-8258-86D0-59F3-63F56DA4BB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E6239C-F872-1D7A-DC1C-2995002FE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4689-5270-4F52-BD0B-AF09CBFD5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5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9DBED305-02AF-EC08-81CA-A5CE265DDCD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0969" y="-15913"/>
            <a:ext cx="2163950" cy="16531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13A7C80F-ACF1-D2D5-E6F2-D3E2FD06F4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0984" y="3586656"/>
            <a:ext cx="2653016" cy="175684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5686140-1244-50F5-E4C3-E430E6A36EE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7515" y="-15913"/>
            <a:ext cx="3613454" cy="153508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5710B0E-3DEC-191E-B33B-96E145470A8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5344" y="5196641"/>
            <a:ext cx="2288847" cy="167853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6D5B07A-9576-61FB-66E9-29B9049978B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1645" y="1476174"/>
            <a:ext cx="5253274" cy="216614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E6895309-EF05-6350-DDE1-5440CFE6078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" y="1476174"/>
            <a:ext cx="3939145" cy="244709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1E19388-BA5D-1253-909F-3E20118CFA0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704343"/>
            <a:ext cx="1852578" cy="170512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01A782D-5496-A9A3-EA95-D4587440B93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3209" y="3169786"/>
            <a:ext cx="4123871" cy="180368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267BF74-AB4C-1034-007D-21A3ACF1B2E2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1542" y="2870717"/>
            <a:ext cx="1762140" cy="152832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523DAD9-9F7D-4F25-92A4-AB73D4CCD8F6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0061" y="4942095"/>
            <a:ext cx="2098771" cy="194157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C17F82EA-2A49-4339-3012-D40F72C7B7B0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64769">
            <a:off x="-40411" y="3826255"/>
            <a:ext cx="2380253" cy="152801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9055BB0-B4DC-AB48-3628-8068451F478B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52988">
            <a:off x="4251436" y="4238402"/>
            <a:ext cx="2475312" cy="1260041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919C929-5923-605F-027D-022731F3DD24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105150"/>
            <a:ext cx="2234722" cy="180906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34FD926-5D6B-07A2-88AD-B7F20A764A5F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005" y="5357921"/>
            <a:ext cx="2648934" cy="151092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E3ED67B-2E4B-4398-8F60-3B8014FC481D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15913"/>
            <a:ext cx="3377514" cy="163630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3AB2C7C3-05C8-5CFA-93B8-16CCA1A2BEDB}"/>
              </a:ext>
            </a:extLst>
          </p:cNvPr>
          <p:cNvSpPr txBox="1">
            <a:spLocks/>
          </p:cNvSpPr>
          <p:nvPr/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2024</a:t>
            </a:r>
            <a:r>
              <a:rPr lang="ja-JP" altLang="en-US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年度</a:t>
            </a:r>
            <a:br>
              <a:rPr lang="en-US" altLang="ja-JP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第</a:t>
            </a:r>
            <a:r>
              <a:rPr lang="en-US" altLang="ja-JP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26</a:t>
            </a:r>
            <a:r>
              <a:rPr lang="ja-JP" altLang="en-US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回 日吉台まつり</a:t>
            </a:r>
            <a:br>
              <a:rPr lang="en-US" altLang="ja-JP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第</a:t>
            </a:r>
            <a:r>
              <a:rPr lang="en-US" altLang="ja-JP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lang="ja-JP" altLang="en-US" b="1" dirty="0">
                <a:ln w="1270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回実行委員会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BF450543-A8E4-36ED-FACB-0E197CFBD160}"/>
              </a:ext>
            </a:extLst>
          </p:cNvPr>
          <p:cNvSpPr txBox="1">
            <a:spLocks/>
          </p:cNvSpPr>
          <p:nvPr/>
        </p:nvSpPr>
        <p:spPr>
          <a:xfrm>
            <a:off x="1143000" y="4129261"/>
            <a:ext cx="6858000" cy="1655762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2024</a:t>
            </a:r>
            <a:r>
              <a:rPr lang="ja-JP" alt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</a:t>
            </a:r>
            <a:r>
              <a:rPr lang="en-US" altLang="ja-JP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6</a:t>
            </a:r>
            <a:r>
              <a:rPr lang="ja-JP" alt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</a:t>
            </a:r>
            <a:r>
              <a:rPr lang="en-US" altLang="ja-JP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24</a:t>
            </a:r>
            <a:r>
              <a:rPr lang="ja-JP" alt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 </a:t>
            </a:r>
            <a:r>
              <a:rPr lang="en-US" altLang="ja-JP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19:30</a:t>
            </a:r>
            <a:r>
              <a:rPr lang="ja-JP" alt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～</a:t>
            </a:r>
            <a:endParaRPr lang="en-US" altLang="ja-JP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 algn="ctr">
              <a:buNone/>
            </a:pPr>
            <a:r>
              <a:rPr lang="ja-JP" alt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市民センター第</a:t>
            </a:r>
            <a:r>
              <a:rPr lang="en-US" altLang="ja-JP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</a:t>
            </a:r>
            <a:r>
              <a:rPr lang="ja-JP" altLang="en-US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会議室</a:t>
            </a:r>
          </a:p>
        </p:txBody>
      </p:sp>
    </p:spTree>
    <p:extLst>
      <p:ext uri="{BB962C8B-B14F-4D97-AF65-F5344CB8AC3E}">
        <p14:creationId xmlns:p14="http://schemas.microsoft.com/office/powerpoint/2010/main" val="93801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128FAC-2495-5036-62B3-EC2546C66CAA}"/>
              </a:ext>
            </a:extLst>
          </p:cNvPr>
          <p:cNvSpPr txBox="1"/>
          <p:nvPr/>
        </p:nvSpPr>
        <p:spPr>
          <a:xfrm>
            <a:off x="794950" y="1270338"/>
            <a:ext cx="6874476" cy="3905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開催日時の内定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本年度予算について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推進体制、進め方の確認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大枠の実施内容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参加・協力者公募の方法、時期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今後の会議日程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その他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B48BD-57E8-9E1B-45B3-DBA10CEB5704}"/>
              </a:ext>
            </a:extLst>
          </p:cNvPr>
          <p:cNvSpPr txBox="1"/>
          <p:nvPr/>
        </p:nvSpPr>
        <p:spPr>
          <a:xfrm>
            <a:off x="420129" y="418061"/>
            <a:ext cx="68744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本日の議案</a:t>
            </a:r>
          </a:p>
        </p:txBody>
      </p:sp>
    </p:spTree>
    <p:extLst>
      <p:ext uri="{BB962C8B-B14F-4D97-AF65-F5344CB8AC3E}">
        <p14:creationId xmlns:p14="http://schemas.microsoft.com/office/powerpoint/2010/main" val="266375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B48BD-57E8-9E1B-45B3-DBA10CEB5704}"/>
              </a:ext>
            </a:extLst>
          </p:cNvPr>
          <p:cNvSpPr txBox="1"/>
          <p:nvPr/>
        </p:nvSpPr>
        <p:spPr>
          <a:xfrm>
            <a:off x="420129" y="418061"/>
            <a:ext cx="68744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開催日時の内定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7EDA0B3-7D0D-DC99-228C-0E433D038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168504"/>
              </p:ext>
            </p:extLst>
          </p:nvPr>
        </p:nvGraphicFramePr>
        <p:xfrm>
          <a:off x="414061" y="1064393"/>
          <a:ext cx="8293334" cy="5375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868">
                  <a:extLst>
                    <a:ext uri="{9D8B030D-6E8A-4147-A177-3AD203B41FA5}">
                      <a16:colId xmlns:a16="http://schemas.microsoft.com/office/drawing/2014/main" val="1308696910"/>
                    </a:ext>
                  </a:extLst>
                </a:gridCol>
                <a:gridCol w="295138">
                  <a:extLst>
                    <a:ext uri="{9D8B030D-6E8A-4147-A177-3AD203B41FA5}">
                      <a16:colId xmlns:a16="http://schemas.microsoft.com/office/drawing/2014/main" val="3420478853"/>
                    </a:ext>
                  </a:extLst>
                </a:gridCol>
                <a:gridCol w="3600664">
                  <a:extLst>
                    <a:ext uri="{9D8B030D-6E8A-4147-A177-3AD203B41FA5}">
                      <a16:colId xmlns:a16="http://schemas.microsoft.com/office/drawing/2014/main" val="52509896"/>
                    </a:ext>
                  </a:extLst>
                </a:gridCol>
                <a:gridCol w="3600664">
                  <a:extLst>
                    <a:ext uri="{9D8B030D-6E8A-4147-A177-3AD203B41FA5}">
                      <a16:colId xmlns:a16="http://schemas.microsoft.com/office/drawing/2014/main" val="1294489969"/>
                    </a:ext>
                  </a:extLst>
                </a:gridCol>
              </a:tblGrid>
              <a:tr h="215022">
                <a:tc>
                  <a:txBody>
                    <a:bodyPr/>
                    <a:lstStyle/>
                    <a:p>
                      <a:pPr algn="l" fontAlgn="t"/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800" u="none" strike="noStrike" dirty="0">
                          <a:effectLst/>
                          <a:highlight>
                            <a:srgbClr val="DDEBF7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日吉台小学校</a:t>
                      </a:r>
                      <a:endParaRPr lang="zh-CN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DDEBF7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日吉中学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DEBF7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528978409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12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土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日吉小運動会</a:t>
                      </a:r>
                      <a:endParaRPr lang="zh-TW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261753866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13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1780703685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14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390197867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15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火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運動会振替休日</a:t>
                      </a:r>
                      <a:endParaRPr lang="zh-TW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4236409091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16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水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2840822266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17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木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運動会予備日</a:t>
                      </a:r>
                      <a:endParaRPr lang="zh-TW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110954466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18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金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教育相談・ふれあい農園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滋賀県秋季新人体育大会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1205125229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19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土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41832171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1234871547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21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クラブ活動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2810389745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22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火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学校運営協議会</a:t>
                      </a:r>
                      <a:endParaRPr lang="zh-TW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1308128626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23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水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1287100449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24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木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中間テスト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925772405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25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金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・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年校外学習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中間テスト・避難訓練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4062956335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26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土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下阪本学区秋まつり（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150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周年）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055939739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27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529441899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28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クラブ活動・きらきらさんチェック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2107333282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29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火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教育相談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4005615025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30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水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教育相談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1401272098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10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31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木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教育相談・進路説明会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4200987666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11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金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5</a:t>
                      </a:r>
                      <a:r>
                        <a:rPr lang="ja-JP" altLang="en-US" sz="8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年校外学習・安全点検・教育相談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年校外学習・</a:t>
                      </a:r>
                      <a:r>
                        <a:rPr lang="en-US" altLang="ja-JP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3</a:t>
                      </a:r>
                      <a:r>
                        <a:rPr lang="ja-JP" altLang="en-US" sz="8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年実力テスト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783941142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11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土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2530154413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11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3</a:t>
                      </a:r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448166021"/>
                  </a:ext>
                </a:extLst>
              </a:tr>
              <a:tr h="215022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11</a:t>
                      </a:r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r>
                        <a:rPr lang="en-US" altLang="ja-JP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4</a:t>
                      </a:r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日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月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800" u="none" strike="noStrike" dirty="0">
                          <a:effectLst/>
                          <a:highlight>
                            <a:srgbClr val="F8CBAD"/>
                          </a:highlight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8CBAD"/>
                        </a:highlight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6859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16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128FAC-2495-5036-62B3-EC2546C66CAA}"/>
              </a:ext>
            </a:extLst>
          </p:cNvPr>
          <p:cNvSpPr txBox="1"/>
          <p:nvPr/>
        </p:nvSpPr>
        <p:spPr>
          <a:xfrm>
            <a:off x="794950" y="1270338"/>
            <a:ext cx="7846198" cy="587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自治連合会 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\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２１０，０００　（昨年使用実績 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\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２３２，２６５） 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B48BD-57E8-9E1B-45B3-DBA10CEB5704}"/>
              </a:ext>
            </a:extLst>
          </p:cNvPr>
          <p:cNvSpPr txBox="1"/>
          <p:nvPr/>
        </p:nvSpPr>
        <p:spPr>
          <a:xfrm>
            <a:off x="420129" y="418061"/>
            <a:ext cx="68744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本年度の予算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5BB619B-D278-F848-CE31-6BCAF126E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950" y="2709696"/>
            <a:ext cx="7973538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38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7A1096-EA66-7986-4E5F-A31ED001328C}"/>
              </a:ext>
            </a:extLst>
          </p:cNvPr>
          <p:cNvSpPr txBox="1"/>
          <p:nvPr/>
        </p:nvSpPr>
        <p:spPr>
          <a:xfrm>
            <a:off x="420128" y="418061"/>
            <a:ext cx="8723871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推進体制・進め方の確認</a:t>
            </a:r>
            <a:r>
              <a:rPr lang="ja-JP" altLang="en-US" sz="28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（昨年の役割分担）</a:t>
            </a:r>
          </a:p>
        </p:txBody>
      </p:sp>
      <p:sp>
        <p:nvSpPr>
          <p:cNvPr id="6" name="角丸四角形 3">
            <a:extLst>
              <a:ext uri="{FF2B5EF4-FFF2-40B4-BE49-F238E27FC236}">
                <a16:creationId xmlns:a16="http://schemas.microsoft.com/office/drawing/2014/main" id="{46B9E99F-DB3F-9F7F-BD99-EB18395432E8}"/>
              </a:ext>
            </a:extLst>
          </p:cNvPr>
          <p:cNvSpPr/>
          <p:nvPr/>
        </p:nvSpPr>
        <p:spPr>
          <a:xfrm>
            <a:off x="384725" y="1700371"/>
            <a:ext cx="3353557" cy="1774622"/>
          </a:xfrm>
          <a:prstGeom prst="roundRect">
            <a:avLst>
              <a:gd name="adj" fmla="val 932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出演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グループ</a:t>
            </a:r>
          </a:p>
        </p:txBody>
      </p:sp>
      <p:sp>
        <p:nvSpPr>
          <p:cNvPr id="7" name="角丸四角形 7">
            <a:extLst>
              <a:ext uri="{FF2B5EF4-FFF2-40B4-BE49-F238E27FC236}">
                <a16:creationId xmlns:a16="http://schemas.microsoft.com/office/drawing/2014/main" id="{9A18B9F1-FC95-8A19-9EB1-2B482D96F331}"/>
              </a:ext>
            </a:extLst>
          </p:cNvPr>
          <p:cNvSpPr/>
          <p:nvPr/>
        </p:nvSpPr>
        <p:spPr>
          <a:xfrm>
            <a:off x="3979096" y="1700371"/>
            <a:ext cx="4800508" cy="1774622"/>
          </a:xfrm>
          <a:prstGeom prst="roundRect">
            <a:avLst>
              <a:gd name="adj" fmla="val 960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出店グループ</a:t>
            </a:r>
          </a:p>
        </p:txBody>
      </p:sp>
      <p:sp>
        <p:nvSpPr>
          <p:cNvPr id="8" name="角丸四角形 10">
            <a:extLst>
              <a:ext uri="{FF2B5EF4-FFF2-40B4-BE49-F238E27FC236}">
                <a16:creationId xmlns:a16="http://schemas.microsoft.com/office/drawing/2014/main" id="{141C8338-10D0-1569-D855-AB1A45DF8888}"/>
              </a:ext>
            </a:extLst>
          </p:cNvPr>
          <p:cNvSpPr/>
          <p:nvPr/>
        </p:nvSpPr>
        <p:spPr>
          <a:xfrm>
            <a:off x="384724" y="3619034"/>
            <a:ext cx="8394879" cy="3110300"/>
          </a:xfrm>
          <a:prstGeom prst="roundRect">
            <a:avLst>
              <a:gd name="adj" fmla="val 61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支援（サポート）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グループ</a:t>
            </a:r>
          </a:p>
        </p:txBody>
      </p:sp>
      <p:sp>
        <p:nvSpPr>
          <p:cNvPr id="9" name="角丸四角形 11">
            <a:extLst>
              <a:ext uri="{FF2B5EF4-FFF2-40B4-BE49-F238E27FC236}">
                <a16:creationId xmlns:a16="http://schemas.microsoft.com/office/drawing/2014/main" id="{82DC6EF7-993E-2417-9F85-74EE503B45DB}"/>
              </a:ext>
            </a:extLst>
          </p:cNvPr>
          <p:cNvSpPr/>
          <p:nvPr/>
        </p:nvSpPr>
        <p:spPr>
          <a:xfrm>
            <a:off x="625538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統括・事務</a:t>
            </a:r>
            <a:endParaRPr kumimoji="1" lang="ja-JP" altLang="en-US" sz="16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角丸四角形 12">
            <a:extLst>
              <a:ext uri="{FF2B5EF4-FFF2-40B4-BE49-F238E27FC236}">
                <a16:creationId xmlns:a16="http://schemas.microsoft.com/office/drawing/2014/main" id="{223680D0-E226-282B-107C-523333649CED}"/>
              </a:ext>
            </a:extLst>
          </p:cNvPr>
          <p:cNvSpPr/>
          <p:nvPr/>
        </p:nvSpPr>
        <p:spPr>
          <a:xfrm>
            <a:off x="2257708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渉外</a:t>
            </a:r>
          </a:p>
        </p:txBody>
      </p:sp>
      <p:sp>
        <p:nvSpPr>
          <p:cNvPr id="11" name="角丸四角形 34">
            <a:extLst>
              <a:ext uri="{FF2B5EF4-FFF2-40B4-BE49-F238E27FC236}">
                <a16:creationId xmlns:a16="http://schemas.microsoft.com/office/drawing/2014/main" id="{8ABC5AB3-138D-4285-3F92-235D4F7A95CA}"/>
              </a:ext>
            </a:extLst>
          </p:cNvPr>
          <p:cNvSpPr/>
          <p:nvPr/>
        </p:nvSpPr>
        <p:spPr>
          <a:xfrm>
            <a:off x="2257708" y="5712633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会計</a:t>
            </a:r>
            <a:r>
              <a:rPr lang="ja-JP" altLang="en-US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・自治連</a:t>
            </a:r>
            <a:endParaRPr kumimoji="1" lang="ja-JP" altLang="en-US" sz="14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角丸四角形 35">
            <a:extLst>
              <a:ext uri="{FF2B5EF4-FFF2-40B4-BE49-F238E27FC236}">
                <a16:creationId xmlns:a16="http://schemas.microsoft.com/office/drawing/2014/main" id="{C38D3C76-6D52-077B-A709-35A646E6E3DE}"/>
              </a:ext>
            </a:extLst>
          </p:cNvPr>
          <p:cNvSpPr/>
          <p:nvPr/>
        </p:nvSpPr>
        <p:spPr>
          <a:xfrm>
            <a:off x="634234" y="5712633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広報</a:t>
            </a: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FD613C7A-F75E-11BA-4FFF-123FFF9CF828}"/>
              </a:ext>
            </a:extLst>
          </p:cNvPr>
          <p:cNvSpPr/>
          <p:nvPr/>
        </p:nvSpPr>
        <p:spPr>
          <a:xfrm>
            <a:off x="2128522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音響</a:t>
            </a:r>
          </a:p>
        </p:txBody>
      </p:sp>
      <p:sp>
        <p:nvSpPr>
          <p:cNvPr id="14" name="角丸四角形 12">
            <a:extLst>
              <a:ext uri="{FF2B5EF4-FFF2-40B4-BE49-F238E27FC236}">
                <a16:creationId xmlns:a16="http://schemas.microsoft.com/office/drawing/2014/main" id="{F812524C-18B7-B31F-6E96-32B982109E34}"/>
              </a:ext>
            </a:extLst>
          </p:cNvPr>
          <p:cNvSpPr/>
          <p:nvPr/>
        </p:nvSpPr>
        <p:spPr>
          <a:xfrm>
            <a:off x="5724877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電気</a:t>
            </a:r>
          </a:p>
        </p:txBody>
      </p:sp>
      <p:sp>
        <p:nvSpPr>
          <p:cNvPr id="15" name="角丸四角形 12">
            <a:extLst>
              <a:ext uri="{FF2B5EF4-FFF2-40B4-BE49-F238E27FC236}">
                <a16:creationId xmlns:a16="http://schemas.microsoft.com/office/drawing/2014/main" id="{C599D5BC-DCF0-A6EE-898B-305A575B9203}"/>
              </a:ext>
            </a:extLst>
          </p:cNvPr>
          <p:cNvSpPr/>
          <p:nvPr/>
        </p:nvSpPr>
        <p:spPr>
          <a:xfrm>
            <a:off x="7240220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レイアウト</a:t>
            </a:r>
          </a:p>
        </p:txBody>
      </p:sp>
      <p:sp>
        <p:nvSpPr>
          <p:cNvPr id="16" name="角丸四角形 12">
            <a:extLst>
              <a:ext uri="{FF2B5EF4-FFF2-40B4-BE49-F238E27FC236}">
                <a16:creationId xmlns:a16="http://schemas.microsoft.com/office/drawing/2014/main" id="{4A3F010E-E117-6EFD-C48B-C6A90DCE6B6B}"/>
              </a:ext>
            </a:extLst>
          </p:cNvPr>
          <p:cNvSpPr/>
          <p:nvPr/>
        </p:nvSpPr>
        <p:spPr>
          <a:xfrm>
            <a:off x="3892504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設営</a:t>
            </a:r>
          </a:p>
        </p:txBody>
      </p:sp>
      <p:sp>
        <p:nvSpPr>
          <p:cNvPr id="17" name="角丸四角形 12">
            <a:extLst>
              <a:ext uri="{FF2B5EF4-FFF2-40B4-BE49-F238E27FC236}">
                <a16:creationId xmlns:a16="http://schemas.microsoft.com/office/drawing/2014/main" id="{5E6B5189-A455-8531-5AF7-481CAD691170}"/>
              </a:ext>
            </a:extLst>
          </p:cNvPr>
          <p:cNvSpPr/>
          <p:nvPr/>
        </p:nvSpPr>
        <p:spPr>
          <a:xfrm>
            <a:off x="625539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出演統括</a:t>
            </a:r>
          </a:p>
        </p:txBody>
      </p:sp>
      <p:sp>
        <p:nvSpPr>
          <p:cNvPr id="18" name="角丸四角形 12">
            <a:extLst>
              <a:ext uri="{FF2B5EF4-FFF2-40B4-BE49-F238E27FC236}">
                <a16:creationId xmlns:a16="http://schemas.microsoft.com/office/drawing/2014/main" id="{C834C30C-E505-3FA5-B9C6-C1F016F82211}"/>
              </a:ext>
            </a:extLst>
          </p:cNvPr>
          <p:cNvSpPr/>
          <p:nvPr/>
        </p:nvSpPr>
        <p:spPr>
          <a:xfrm>
            <a:off x="4209534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出店統括</a:t>
            </a:r>
          </a:p>
        </p:txBody>
      </p:sp>
      <p:sp>
        <p:nvSpPr>
          <p:cNvPr id="19" name="角丸四角形 7">
            <a:extLst>
              <a:ext uri="{FF2B5EF4-FFF2-40B4-BE49-F238E27FC236}">
                <a16:creationId xmlns:a16="http://schemas.microsoft.com/office/drawing/2014/main" id="{B4AF83DC-2D4E-AD33-E812-09EFF797B964}"/>
              </a:ext>
            </a:extLst>
          </p:cNvPr>
          <p:cNvSpPr/>
          <p:nvPr/>
        </p:nvSpPr>
        <p:spPr>
          <a:xfrm>
            <a:off x="384724" y="1136229"/>
            <a:ext cx="8394879" cy="461665"/>
          </a:xfrm>
          <a:prstGeom prst="roundRect">
            <a:avLst>
              <a:gd name="adj" fmla="val 2319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実行委員長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2671A7B-0846-B816-E587-BD8BD1E13564}"/>
              </a:ext>
            </a:extLst>
          </p:cNvPr>
          <p:cNvSpPr txBox="1"/>
          <p:nvPr/>
        </p:nvSpPr>
        <p:spPr>
          <a:xfrm>
            <a:off x="5212970" y="125649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野々口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C5F06E4-F0F4-DC96-CEC9-3C2F5E620784}"/>
              </a:ext>
            </a:extLst>
          </p:cNvPr>
          <p:cNvSpPr txBox="1"/>
          <p:nvPr/>
        </p:nvSpPr>
        <p:spPr>
          <a:xfrm>
            <a:off x="625539" y="2397775"/>
            <a:ext cx="922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生田＊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石岡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（一）</a:t>
            </a:r>
            <a:endParaRPr lang="en-US" altLang="ja-JP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黒井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6522083-91F1-6CBA-2D32-943967B63DB3}"/>
              </a:ext>
            </a:extLst>
          </p:cNvPr>
          <p:cNvSpPr txBox="1"/>
          <p:nvPr/>
        </p:nvSpPr>
        <p:spPr>
          <a:xfrm>
            <a:off x="4209535" y="2397775"/>
            <a:ext cx="946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横山</a:t>
            </a:r>
            <a:r>
              <a:rPr kumimoji="1"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石岡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（和）</a:t>
            </a:r>
          </a:p>
          <a:p>
            <a:r>
              <a:rPr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坂口</a:t>
            </a:r>
            <a:endParaRPr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宮本</a:t>
            </a:r>
            <a:endParaRPr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620A059-2479-BB43-4553-EC0097356F8B}"/>
              </a:ext>
            </a:extLst>
          </p:cNvPr>
          <p:cNvSpPr txBox="1"/>
          <p:nvPr/>
        </p:nvSpPr>
        <p:spPr>
          <a:xfrm>
            <a:off x="625537" y="4381470"/>
            <a:ext cx="1331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岡嶋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衛藤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呉屋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山本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西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235B89E-49D5-AA7F-CAD9-48E774D0AA00}"/>
              </a:ext>
            </a:extLst>
          </p:cNvPr>
          <p:cNvSpPr txBox="1"/>
          <p:nvPr/>
        </p:nvSpPr>
        <p:spPr>
          <a:xfrm>
            <a:off x="3892504" y="4381470"/>
            <a:ext cx="861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清水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FD04C14-D2AA-18C9-1A26-38E28FCB1CB2}"/>
              </a:ext>
            </a:extLst>
          </p:cNvPr>
          <p:cNvSpPr txBox="1"/>
          <p:nvPr/>
        </p:nvSpPr>
        <p:spPr>
          <a:xfrm>
            <a:off x="5518655" y="4381470"/>
            <a:ext cx="1379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森本</a:t>
            </a:r>
            <a:r>
              <a:rPr kumimoji="1"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（祐）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坂口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津田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藤田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森本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（拓）</a:t>
            </a:r>
            <a:endParaRPr lang="en-US" altLang="ja-JP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9AA8180-D4A3-E498-8581-3C060624A7C0}"/>
              </a:ext>
            </a:extLst>
          </p:cNvPr>
          <p:cNvSpPr txBox="1"/>
          <p:nvPr/>
        </p:nvSpPr>
        <p:spPr>
          <a:xfrm>
            <a:off x="634234" y="604051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小椋＊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恒川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AC2911A-6506-7068-325B-19A47EDDA7FE}"/>
              </a:ext>
            </a:extLst>
          </p:cNvPr>
          <p:cNvSpPr txBox="1"/>
          <p:nvPr/>
        </p:nvSpPr>
        <p:spPr>
          <a:xfrm>
            <a:off x="2257708" y="604051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秋本＊</a:t>
            </a:r>
            <a:endParaRPr kumimoji="1"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A616B60-1F89-60B9-64E5-85DA3AE42522}"/>
              </a:ext>
            </a:extLst>
          </p:cNvPr>
          <p:cNvSpPr txBox="1"/>
          <p:nvPr/>
        </p:nvSpPr>
        <p:spPr>
          <a:xfrm>
            <a:off x="5724877" y="2397775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清水口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早川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松本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山田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529F915-0284-1133-20FD-2B233DE61DBA}"/>
              </a:ext>
            </a:extLst>
          </p:cNvPr>
          <p:cNvSpPr txBox="1"/>
          <p:nvPr/>
        </p:nvSpPr>
        <p:spPr>
          <a:xfrm>
            <a:off x="2128522" y="239777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生田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DBD0339-ABA8-BEBD-E486-EDC5AAE6AE52}"/>
              </a:ext>
            </a:extLst>
          </p:cNvPr>
          <p:cNvSpPr txBox="1"/>
          <p:nvPr/>
        </p:nvSpPr>
        <p:spPr>
          <a:xfrm>
            <a:off x="7240220" y="2397775"/>
            <a:ext cx="60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横山</a:t>
            </a:r>
            <a:endParaRPr kumimoji="1"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西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角丸四角形 12">
            <a:extLst>
              <a:ext uri="{FF2B5EF4-FFF2-40B4-BE49-F238E27FC236}">
                <a16:creationId xmlns:a16="http://schemas.microsoft.com/office/drawing/2014/main" id="{DE5CBE7D-D5CA-4086-1784-B3956E272220}"/>
              </a:ext>
            </a:extLst>
          </p:cNvPr>
          <p:cNvSpPr/>
          <p:nvPr/>
        </p:nvSpPr>
        <p:spPr>
          <a:xfrm>
            <a:off x="5518655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運搬</a:t>
            </a:r>
            <a:endParaRPr kumimoji="1" lang="ja-JP" altLang="en-US" sz="16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BCC963B-C24C-9D41-513C-3A9205666AFA}"/>
              </a:ext>
            </a:extLst>
          </p:cNvPr>
          <p:cNvSpPr txBox="1"/>
          <p:nvPr/>
        </p:nvSpPr>
        <p:spPr>
          <a:xfrm>
            <a:off x="2257708" y="4381470"/>
            <a:ext cx="931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細川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山本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3" name="角丸四角形 12">
            <a:extLst>
              <a:ext uri="{FF2B5EF4-FFF2-40B4-BE49-F238E27FC236}">
                <a16:creationId xmlns:a16="http://schemas.microsoft.com/office/drawing/2014/main" id="{552CD18D-CF45-3AA8-0BB5-4A0335FC9E20}"/>
              </a:ext>
            </a:extLst>
          </p:cNvPr>
          <p:cNvSpPr/>
          <p:nvPr/>
        </p:nvSpPr>
        <p:spPr>
          <a:xfrm>
            <a:off x="7159470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当日支援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0DA5A5F-4D09-94DC-6423-D1FCB5FB3D65}"/>
              </a:ext>
            </a:extLst>
          </p:cNvPr>
          <p:cNvSpPr txBox="1"/>
          <p:nvPr/>
        </p:nvSpPr>
        <p:spPr>
          <a:xfrm>
            <a:off x="7159470" y="4388402"/>
            <a:ext cx="135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遠藤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小西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中尾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波々伯部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3318B84-81C2-226B-F953-FC5ABA863412}"/>
              </a:ext>
            </a:extLst>
          </p:cNvPr>
          <p:cNvSpPr txBox="1"/>
          <p:nvPr/>
        </p:nvSpPr>
        <p:spPr>
          <a:xfrm>
            <a:off x="4451320" y="6040517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黄文字：本年度は実行委としては不参加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23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7A1096-EA66-7986-4E5F-A31ED001328C}"/>
              </a:ext>
            </a:extLst>
          </p:cNvPr>
          <p:cNvSpPr txBox="1"/>
          <p:nvPr/>
        </p:nvSpPr>
        <p:spPr>
          <a:xfrm>
            <a:off x="420128" y="418061"/>
            <a:ext cx="8723871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推進体制・進め方の確認</a:t>
            </a:r>
            <a:endParaRPr lang="ja-JP" altLang="en-US" sz="28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角丸四角形 3">
            <a:extLst>
              <a:ext uri="{FF2B5EF4-FFF2-40B4-BE49-F238E27FC236}">
                <a16:creationId xmlns:a16="http://schemas.microsoft.com/office/drawing/2014/main" id="{46B9E99F-DB3F-9F7F-BD99-EB18395432E8}"/>
              </a:ext>
            </a:extLst>
          </p:cNvPr>
          <p:cNvSpPr/>
          <p:nvPr/>
        </p:nvSpPr>
        <p:spPr>
          <a:xfrm>
            <a:off x="384725" y="1700371"/>
            <a:ext cx="3353557" cy="1774622"/>
          </a:xfrm>
          <a:prstGeom prst="roundRect">
            <a:avLst>
              <a:gd name="adj" fmla="val 932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出演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グループ</a:t>
            </a:r>
          </a:p>
        </p:txBody>
      </p:sp>
      <p:sp>
        <p:nvSpPr>
          <p:cNvPr id="7" name="角丸四角形 7">
            <a:extLst>
              <a:ext uri="{FF2B5EF4-FFF2-40B4-BE49-F238E27FC236}">
                <a16:creationId xmlns:a16="http://schemas.microsoft.com/office/drawing/2014/main" id="{9A18B9F1-FC95-8A19-9EB1-2B482D96F331}"/>
              </a:ext>
            </a:extLst>
          </p:cNvPr>
          <p:cNvSpPr/>
          <p:nvPr/>
        </p:nvSpPr>
        <p:spPr>
          <a:xfrm>
            <a:off x="3979096" y="1700371"/>
            <a:ext cx="4800508" cy="1774622"/>
          </a:xfrm>
          <a:prstGeom prst="roundRect">
            <a:avLst>
              <a:gd name="adj" fmla="val 960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出店グループ</a:t>
            </a:r>
          </a:p>
        </p:txBody>
      </p:sp>
      <p:sp>
        <p:nvSpPr>
          <p:cNvPr id="8" name="角丸四角形 10">
            <a:extLst>
              <a:ext uri="{FF2B5EF4-FFF2-40B4-BE49-F238E27FC236}">
                <a16:creationId xmlns:a16="http://schemas.microsoft.com/office/drawing/2014/main" id="{141C8338-10D0-1569-D855-AB1A45DF8888}"/>
              </a:ext>
            </a:extLst>
          </p:cNvPr>
          <p:cNvSpPr/>
          <p:nvPr/>
        </p:nvSpPr>
        <p:spPr>
          <a:xfrm>
            <a:off x="384724" y="3619034"/>
            <a:ext cx="8394879" cy="3110300"/>
          </a:xfrm>
          <a:prstGeom prst="roundRect">
            <a:avLst>
              <a:gd name="adj" fmla="val 61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支援（サポート）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グループ</a:t>
            </a:r>
          </a:p>
        </p:txBody>
      </p:sp>
      <p:sp>
        <p:nvSpPr>
          <p:cNvPr id="9" name="角丸四角形 11">
            <a:extLst>
              <a:ext uri="{FF2B5EF4-FFF2-40B4-BE49-F238E27FC236}">
                <a16:creationId xmlns:a16="http://schemas.microsoft.com/office/drawing/2014/main" id="{82DC6EF7-993E-2417-9F85-74EE503B45DB}"/>
              </a:ext>
            </a:extLst>
          </p:cNvPr>
          <p:cNvSpPr/>
          <p:nvPr/>
        </p:nvSpPr>
        <p:spPr>
          <a:xfrm>
            <a:off x="625538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統括・事務</a:t>
            </a:r>
            <a:endParaRPr kumimoji="1" lang="ja-JP" altLang="en-US" sz="16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角丸四角形 12">
            <a:extLst>
              <a:ext uri="{FF2B5EF4-FFF2-40B4-BE49-F238E27FC236}">
                <a16:creationId xmlns:a16="http://schemas.microsoft.com/office/drawing/2014/main" id="{223680D0-E226-282B-107C-523333649CED}"/>
              </a:ext>
            </a:extLst>
          </p:cNvPr>
          <p:cNvSpPr/>
          <p:nvPr/>
        </p:nvSpPr>
        <p:spPr>
          <a:xfrm>
            <a:off x="2257708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渉外</a:t>
            </a:r>
          </a:p>
        </p:txBody>
      </p:sp>
      <p:sp>
        <p:nvSpPr>
          <p:cNvPr id="11" name="角丸四角形 34">
            <a:extLst>
              <a:ext uri="{FF2B5EF4-FFF2-40B4-BE49-F238E27FC236}">
                <a16:creationId xmlns:a16="http://schemas.microsoft.com/office/drawing/2014/main" id="{8ABC5AB3-138D-4285-3F92-235D4F7A95CA}"/>
              </a:ext>
            </a:extLst>
          </p:cNvPr>
          <p:cNvSpPr/>
          <p:nvPr/>
        </p:nvSpPr>
        <p:spPr>
          <a:xfrm>
            <a:off x="2257708" y="5712633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会計</a:t>
            </a:r>
            <a:r>
              <a:rPr lang="ja-JP" altLang="en-US" sz="14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・自治連</a:t>
            </a:r>
            <a:endParaRPr kumimoji="1" lang="ja-JP" altLang="en-US" sz="14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2" name="角丸四角形 35">
            <a:extLst>
              <a:ext uri="{FF2B5EF4-FFF2-40B4-BE49-F238E27FC236}">
                <a16:creationId xmlns:a16="http://schemas.microsoft.com/office/drawing/2014/main" id="{C38D3C76-6D52-077B-A709-35A646E6E3DE}"/>
              </a:ext>
            </a:extLst>
          </p:cNvPr>
          <p:cNvSpPr/>
          <p:nvPr/>
        </p:nvSpPr>
        <p:spPr>
          <a:xfrm>
            <a:off x="634234" y="5712633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広報</a:t>
            </a:r>
          </a:p>
        </p:txBody>
      </p:sp>
      <p:sp>
        <p:nvSpPr>
          <p:cNvPr id="13" name="角丸四角形 12">
            <a:extLst>
              <a:ext uri="{FF2B5EF4-FFF2-40B4-BE49-F238E27FC236}">
                <a16:creationId xmlns:a16="http://schemas.microsoft.com/office/drawing/2014/main" id="{FD613C7A-F75E-11BA-4FFF-123FFF9CF828}"/>
              </a:ext>
            </a:extLst>
          </p:cNvPr>
          <p:cNvSpPr/>
          <p:nvPr/>
        </p:nvSpPr>
        <p:spPr>
          <a:xfrm>
            <a:off x="2128522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音響</a:t>
            </a:r>
          </a:p>
        </p:txBody>
      </p:sp>
      <p:sp>
        <p:nvSpPr>
          <p:cNvPr id="14" name="角丸四角形 12">
            <a:extLst>
              <a:ext uri="{FF2B5EF4-FFF2-40B4-BE49-F238E27FC236}">
                <a16:creationId xmlns:a16="http://schemas.microsoft.com/office/drawing/2014/main" id="{F812524C-18B7-B31F-6E96-32B982109E34}"/>
              </a:ext>
            </a:extLst>
          </p:cNvPr>
          <p:cNvSpPr/>
          <p:nvPr/>
        </p:nvSpPr>
        <p:spPr>
          <a:xfrm>
            <a:off x="5724877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電気</a:t>
            </a:r>
          </a:p>
        </p:txBody>
      </p:sp>
      <p:sp>
        <p:nvSpPr>
          <p:cNvPr id="15" name="角丸四角形 12">
            <a:extLst>
              <a:ext uri="{FF2B5EF4-FFF2-40B4-BE49-F238E27FC236}">
                <a16:creationId xmlns:a16="http://schemas.microsoft.com/office/drawing/2014/main" id="{C599D5BC-DCF0-A6EE-898B-305A575B9203}"/>
              </a:ext>
            </a:extLst>
          </p:cNvPr>
          <p:cNvSpPr/>
          <p:nvPr/>
        </p:nvSpPr>
        <p:spPr>
          <a:xfrm>
            <a:off x="7240220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レイアウト</a:t>
            </a:r>
          </a:p>
        </p:txBody>
      </p:sp>
      <p:sp>
        <p:nvSpPr>
          <p:cNvPr id="16" name="角丸四角形 12">
            <a:extLst>
              <a:ext uri="{FF2B5EF4-FFF2-40B4-BE49-F238E27FC236}">
                <a16:creationId xmlns:a16="http://schemas.microsoft.com/office/drawing/2014/main" id="{4A3F010E-E117-6EFD-C48B-C6A90DCE6B6B}"/>
              </a:ext>
            </a:extLst>
          </p:cNvPr>
          <p:cNvSpPr/>
          <p:nvPr/>
        </p:nvSpPr>
        <p:spPr>
          <a:xfrm>
            <a:off x="3892504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設営</a:t>
            </a:r>
          </a:p>
        </p:txBody>
      </p:sp>
      <p:sp>
        <p:nvSpPr>
          <p:cNvPr id="17" name="角丸四角形 12">
            <a:extLst>
              <a:ext uri="{FF2B5EF4-FFF2-40B4-BE49-F238E27FC236}">
                <a16:creationId xmlns:a16="http://schemas.microsoft.com/office/drawing/2014/main" id="{5E6B5189-A455-8531-5AF7-481CAD691170}"/>
              </a:ext>
            </a:extLst>
          </p:cNvPr>
          <p:cNvSpPr/>
          <p:nvPr/>
        </p:nvSpPr>
        <p:spPr>
          <a:xfrm>
            <a:off x="625539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出演統括</a:t>
            </a:r>
          </a:p>
        </p:txBody>
      </p:sp>
      <p:sp>
        <p:nvSpPr>
          <p:cNvPr id="18" name="角丸四角形 12">
            <a:extLst>
              <a:ext uri="{FF2B5EF4-FFF2-40B4-BE49-F238E27FC236}">
                <a16:creationId xmlns:a16="http://schemas.microsoft.com/office/drawing/2014/main" id="{C834C30C-E505-3FA5-B9C6-C1F016F82211}"/>
              </a:ext>
            </a:extLst>
          </p:cNvPr>
          <p:cNvSpPr/>
          <p:nvPr/>
        </p:nvSpPr>
        <p:spPr>
          <a:xfrm>
            <a:off x="4209534" y="2079234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出店統括</a:t>
            </a:r>
          </a:p>
        </p:txBody>
      </p:sp>
      <p:sp>
        <p:nvSpPr>
          <p:cNvPr id="19" name="角丸四角形 7">
            <a:extLst>
              <a:ext uri="{FF2B5EF4-FFF2-40B4-BE49-F238E27FC236}">
                <a16:creationId xmlns:a16="http://schemas.microsoft.com/office/drawing/2014/main" id="{B4AF83DC-2D4E-AD33-E812-09EFF797B964}"/>
              </a:ext>
            </a:extLst>
          </p:cNvPr>
          <p:cNvSpPr/>
          <p:nvPr/>
        </p:nvSpPr>
        <p:spPr>
          <a:xfrm>
            <a:off x="384724" y="1136229"/>
            <a:ext cx="8394879" cy="461665"/>
          </a:xfrm>
          <a:prstGeom prst="roundRect">
            <a:avLst>
              <a:gd name="adj" fmla="val 2319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実行委員長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2671A7B-0846-B816-E587-BD8BD1E13564}"/>
              </a:ext>
            </a:extLst>
          </p:cNvPr>
          <p:cNvSpPr txBox="1"/>
          <p:nvPr/>
        </p:nvSpPr>
        <p:spPr>
          <a:xfrm>
            <a:off x="5212970" y="125649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野々口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C5F06E4-F0F4-DC96-CEC9-3C2F5E620784}"/>
              </a:ext>
            </a:extLst>
          </p:cNvPr>
          <p:cNvSpPr txBox="1"/>
          <p:nvPr/>
        </p:nvSpPr>
        <p:spPr>
          <a:xfrm>
            <a:off x="625539" y="2397775"/>
            <a:ext cx="922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生田＊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石岡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（一）</a:t>
            </a:r>
            <a:endParaRPr lang="en-US" altLang="ja-JP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黒井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6522083-91F1-6CBA-2D32-943967B63DB3}"/>
              </a:ext>
            </a:extLst>
          </p:cNvPr>
          <p:cNvSpPr txBox="1"/>
          <p:nvPr/>
        </p:nvSpPr>
        <p:spPr>
          <a:xfrm>
            <a:off x="4209535" y="2380398"/>
            <a:ext cx="1647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横山</a:t>
            </a:r>
            <a:endParaRPr kumimoji="1"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石岡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（和）</a:t>
            </a:r>
            <a:r>
              <a:rPr kumimoji="1" lang="ja-JP" altLang="en-US" sz="12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 </a:t>
            </a:r>
            <a:r>
              <a:rPr kumimoji="1"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出店者から募る</a:t>
            </a:r>
            <a:endParaRPr lang="ja-JP" altLang="en-US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620A059-2479-BB43-4553-EC0097356F8B}"/>
              </a:ext>
            </a:extLst>
          </p:cNvPr>
          <p:cNvSpPr txBox="1"/>
          <p:nvPr/>
        </p:nvSpPr>
        <p:spPr>
          <a:xfrm>
            <a:off x="625537" y="4381470"/>
            <a:ext cx="1331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岡嶋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衛藤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呉屋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山本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西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235B89E-49D5-AA7F-CAD9-48E774D0AA00}"/>
              </a:ext>
            </a:extLst>
          </p:cNvPr>
          <p:cNvSpPr txBox="1"/>
          <p:nvPr/>
        </p:nvSpPr>
        <p:spPr>
          <a:xfrm>
            <a:off x="3892504" y="4381470"/>
            <a:ext cx="861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清水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FD04C14-D2AA-18C9-1A26-38E28FCB1CB2}"/>
              </a:ext>
            </a:extLst>
          </p:cNvPr>
          <p:cNvSpPr txBox="1"/>
          <p:nvPr/>
        </p:nvSpPr>
        <p:spPr>
          <a:xfrm>
            <a:off x="5518655" y="4381470"/>
            <a:ext cx="1379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森本</a:t>
            </a:r>
            <a:r>
              <a:rPr kumimoji="1"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（祐）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坂口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津田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藤田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森本</a:t>
            </a:r>
            <a:r>
              <a:rPr lang="ja-JP" altLang="en-US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（拓）</a:t>
            </a:r>
            <a:endParaRPr lang="en-US" altLang="ja-JP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9AA8180-D4A3-E498-8581-3C060624A7C0}"/>
              </a:ext>
            </a:extLst>
          </p:cNvPr>
          <p:cNvSpPr txBox="1"/>
          <p:nvPr/>
        </p:nvSpPr>
        <p:spPr>
          <a:xfrm>
            <a:off x="634234" y="604051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小椋＊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恒川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AC2911A-6506-7068-325B-19A47EDDA7FE}"/>
              </a:ext>
            </a:extLst>
          </p:cNvPr>
          <p:cNvSpPr txBox="1"/>
          <p:nvPr/>
        </p:nvSpPr>
        <p:spPr>
          <a:xfrm>
            <a:off x="2257708" y="6040517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吉海江＊</a:t>
            </a:r>
            <a:endParaRPr kumimoji="1" lang="en-US" altLang="ja-JP" sz="1600" dirty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A616B60-1F89-60B9-64E5-85DA3AE42522}"/>
              </a:ext>
            </a:extLst>
          </p:cNvPr>
          <p:cNvSpPr txBox="1"/>
          <p:nvPr/>
        </p:nvSpPr>
        <p:spPr>
          <a:xfrm>
            <a:off x="5724877" y="2397775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清水口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松本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529F915-0284-1133-20FD-2B233DE61DBA}"/>
              </a:ext>
            </a:extLst>
          </p:cNvPr>
          <p:cNvSpPr txBox="1"/>
          <p:nvPr/>
        </p:nvSpPr>
        <p:spPr>
          <a:xfrm>
            <a:off x="2128522" y="239777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生田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DBD0339-ABA8-BEBD-E486-EDC5AAE6AE52}"/>
              </a:ext>
            </a:extLst>
          </p:cNvPr>
          <p:cNvSpPr txBox="1"/>
          <p:nvPr/>
        </p:nvSpPr>
        <p:spPr>
          <a:xfrm>
            <a:off x="7240220" y="239777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西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1" name="角丸四角形 12">
            <a:extLst>
              <a:ext uri="{FF2B5EF4-FFF2-40B4-BE49-F238E27FC236}">
                <a16:creationId xmlns:a16="http://schemas.microsoft.com/office/drawing/2014/main" id="{DE5CBE7D-D5CA-4086-1784-B3956E272220}"/>
              </a:ext>
            </a:extLst>
          </p:cNvPr>
          <p:cNvSpPr/>
          <p:nvPr/>
        </p:nvSpPr>
        <p:spPr>
          <a:xfrm>
            <a:off x="5518655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運搬</a:t>
            </a:r>
            <a:endParaRPr kumimoji="1" lang="ja-JP" altLang="en-US" sz="1600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BCC963B-C24C-9D41-513C-3A9205666AFA}"/>
              </a:ext>
            </a:extLst>
          </p:cNvPr>
          <p:cNvSpPr txBox="1"/>
          <p:nvPr/>
        </p:nvSpPr>
        <p:spPr>
          <a:xfrm>
            <a:off x="2257708" y="4381470"/>
            <a:ext cx="931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細川</a:t>
            </a:r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＊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山本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3" name="角丸四角形 12">
            <a:extLst>
              <a:ext uri="{FF2B5EF4-FFF2-40B4-BE49-F238E27FC236}">
                <a16:creationId xmlns:a16="http://schemas.microsoft.com/office/drawing/2014/main" id="{552CD18D-CF45-3AA8-0BB5-4A0335FC9E20}"/>
              </a:ext>
            </a:extLst>
          </p:cNvPr>
          <p:cNvSpPr/>
          <p:nvPr/>
        </p:nvSpPr>
        <p:spPr>
          <a:xfrm>
            <a:off x="7159470" y="4052220"/>
            <a:ext cx="1332000" cy="360000"/>
          </a:xfrm>
          <a:prstGeom prst="roundRect">
            <a:avLst>
              <a:gd name="adj" fmla="val 237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当日支援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0DA5A5F-4D09-94DC-6423-D1FCB5FB3D65}"/>
              </a:ext>
            </a:extLst>
          </p:cNvPr>
          <p:cNvSpPr txBox="1"/>
          <p:nvPr/>
        </p:nvSpPr>
        <p:spPr>
          <a:xfrm>
            <a:off x="7159470" y="4388402"/>
            <a:ext cx="135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遠藤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小西</a:t>
            </a:r>
            <a:endParaRPr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中尾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波々伯部</a:t>
            </a:r>
            <a:endParaRPr kumimoji="1" lang="en-US" altLang="ja-JP" sz="16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1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128FAC-2495-5036-62B3-EC2546C66CAA}"/>
              </a:ext>
            </a:extLst>
          </p:cNvPr>
          <p:cNvSpPr txBox="1"/>
          <p:nvPr/>
        </p:nvSpPr>
        <p:spPr>
          <a:xfrm>
            <a:off x="794950" y="1270338"/>
            <a:ext cx="7846198" cy="2797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2023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年と同じ実施内容を基本に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ステージイベント＋模擬店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ステージレイアウトは出演グループで協議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実施時間短縮、ステージ休憩時間考慮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観客席・飲食席設営（ブルーシート廃止） 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B48BD-57E8-9E1B-45B3-DBA10CEB5704}"/>
              </a:ext>
            </a:extLst>
          </p:cNvPr>
          <p:cNvSpPr txBox="1"/>
          <p:nvPr/>
        </p:nvSpPr>
        <p:spPr>
          <a:xfrm>
            <a:off x="420129" y="418061"/>
            <a:ext cx="68744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大枠の実施内容</a:t>
            </a:r>
          </a:p>
        </p:txBody>
      </p:sp>
    </p:spTree>
    <p:extLst>
      <p:ext uri="{BB962C8B-B14F-4D97-AF65-F5344CB8AC3E}">
        <p14:creationId xmlns:p14="http://schemas.microsoft.com/office/powerpoint/2010/main" val="1287800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128FAC-2495-5036-62B3-EC2546C66CAA}"/>
              </a:ext>
            </a:extLst>
          </p:cNvPr>
          <p:cNvSpPr txBox="1"/>
          <p:nvPr/>
        </p:nvSpPr>
        <p:spPr>
          <a:xfrm>
            <a:off x="794950" y="1270338"/>
            <a:ext cx="7846198" cy="2243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前年出店者　➡　直接コンタクトする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前年出演者　➡　直接コンタクトする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その他一本釣り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Ok</a:t>
            </a: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公募  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7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月～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8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月中旬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B48BD-57E8-9E1B-45B3-DBA10CEB5704}"/>
              </a:ext>
            </a:extLst>
          </p:cNvPr>
          <p:cNvSpPr txBox="1"/>
          <p:nvPr/>
        </p:nvSpPr>
        <p:spPr>
          <a:xfrm>
            <a:off x="420129" y="418061"/>
            <a:ext cx="68744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参加・協力者公募の方法、時期</a:t>
            </a:r>
          </a:p>
        </p:txBody>
      </p:sp>
    </p:spTree>
    <p:extLst>
      <p:ext uri="{BB962C8B-B14F-4D97-AF65-F5344CB8AC3E}">
        <p14:creationId xmlns:p14="http://schemas.microsoft.com/office/powerpoint/2010/main" val="231680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128FAC-2495-5036-62B3-EC2546C66CAA}"/>
              </a:ext>
            </a:extLst>
          </p:cNvPr>
          <p:cNvSpPr txBox="1"/>
          <p:nvPr/>
        </p:nvSpPr>
        <p:spPr>
          <a:xfrm>
            <a:off x="794950" y="1270338"/>
            <a:ext cx="7846198" cy="5013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8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26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	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出演、出店者決定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9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30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	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出演（演目、時間）決定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		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出店（商品、価格、個数）決定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		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全体レイアウト決定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実施約２週間前全体会議</a:t>
            </a:r>
            <a:r>
              <a:rPr lang="en-US" altLang="ja-JP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		</a:t>
            </a: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最終確認</a:t>
            </a: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開催日は月曜日１９：３０～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FB48BD-57E8-9E1B-45B3-DBA10CEB5704}"/>
              </a:ext>
            </a:extLst>
          </p:cNvPr>
          <p:cNvSpPr txBox="1"/>
          <p:nvPr/>
        </p:nvSpPr>
        <p:spPr>
          <a:xfrm>
            <a:off x="420129" y="418061"/>
            <a:ext cx="6874476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6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今後の会議日程</a:t>
            </a:r>
          </a:p>
        </p:txBody>
      </p:sp>
    </p:spTree>
    <p:extLst>
      <p:ext uri="{BB962C8B-B14F-4D97-AF65-F5344CB8AC3E}">
        <p14:creationId xmlns:p14="http://schemas.microsoft.com/office/powerpoint/2010/main" val="380335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636</Words>
  <Application>Microsoft Office PowerPoint</Application>
  <PresentationFormat>画面に合わせる (4:3)</PresentationFormat>
  <Paragraphs>235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 P丸ゴシック体E</vt:lpstr>
      <vt:lpstr>Yu Gothic</vt:lpstr>
      <vt:lpstr>Yu Gothic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治彦 西</dc:creator>
  <cp:lastModifiedBy>治彦 西</cp:lastModifiedBy>
  <cp:revision>7</cp:revision>
  <cp:lastPrinted>2024-06-25T08:44:30Z</cp:lastPrinted>
  <dcterms:created xsi:type="dcterms:W3CDTF">2024-06-19T04:29:29Z</dcterms:created>
  <dcterms:modified xsi:type="dcterms:W3CDTF">2024-06-25T08:45:04Z</dcterms:modified>
</cp:coreProperties>
</file>